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82" r:id="rId7"/>
    <p:sldId id="285" r:id="rId8"/>
    <p:sldId id="287" r:id="rId9"/>
    <p:sldId id="284" r:id="rId10"/>
    <p:sldId id="260" r:id="rId11"/>
    <p:sldId id="261" r:id="rId12"/>
    <p:sldId id="290" r:id="rId13"/>
    <p:sldId id="292" r:id="rId14"/>
    <p:sldId id="263" r:id="rId15"/>
    <p:sldId id="294" r:id="rId16"/>
    <p:sldId id="264" r:id="rId17"/>
    <p:sldId id="265" r:id="rId18"/>
    <p:sldId id="293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7" r:id="rId30"/>
    <p:sldId id="27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1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10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0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5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3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6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D4410-5B1A-4DA4-BAD5-2A9506AD748F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9D820-D2DE-4AC4-894E-0AB522158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8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14" y="457200"/>
            <a:ext cx="8422186" cy="1524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The Life and Times of </a:t>
            </a:r>
            <a:br>
              <a:rPr lang="en-US" sz="4800" dirty="0" smtClean="0"/>
            </a:br>
            <a:r>
              <a:rPr lang="en-US" sz="4800" dirty="0" smtClean="0"/>
              <a:t>James Hadley Williams, Ph.D.</a:t>
            </a:r>
            <a:endParaRPr lang="en-US" sz="4800" dirty="0"/>
          </a:p>
        </p:txBody>
      </p:sp>
      <p:pic>
        <p:nvPicPr>
          <p:cNvPr id="1028" name="Picture 4" descr="C:\Users\sjk\Desktop\JHW\Jim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6289112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Organizations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Association of American State Geologists</a:t>
            </a:r>
          </a:p>
          <a:p>
            <a:r>
              <a:rPr lang="en-US" dirty="0" smtClean="0"/>
              <a:t>Association of Missouri Geologists</a:t>
            </a:r>
          </a:p>
          <a:p>
            <a:r>
              <a:rPr lang="en-US" dirty="0" smtClean="0"/>
              <a:t>Association of Environmental and Engineering Geologists</a:t>
            </a:r>
          </a:p>
          <a:p>
            <a:r>
              <a:rPr lang="en-US" dirty="0" smtClean="0"/>
              <a:t>Association of State Dam Safety Officers</a:t>
            </a:r>
          </a:p>
          <a:p>
            <a:r>
              <a:rPr lang="en-US" dirty="0" smtClean="0"/>
              <a:t>ASTM (mid 1990s through 2005)</a:t>
            </a:r>
          </a:p>
          <a:p>
            <a:r>
              <a:rPr lang="en-US" dirty="0" smtClean="0"/>
              <a:t>Geological Society of America</a:t>
            </a:r>
          </a:p>
          <a:p>
            <a:r>
              <a:rPr lang="en-US" dirty="0" smtClean="0"/>
              <a:t>Missouri Academy of Science </a:t>
            </a:r>
          </a:p>
          <a:p>
            <a:r>
              <a:rPr lang="en-US" dirty="0" smtClean="0"/>
              <a:t>Midwest Groundwater Association</a:t>
            </a:r>
          </a:p>
          <a:p>
            <a:r>
              <a:rPr lang="en-US" dirty="0" smtClean="0"/>
              <a:t>Missouri Geologists Consortium</a:t>
            </a:r>
          </a:p>
          <a:p>
            <a:r>
              <a:rPr lang="en-US" dirty="0" smtClean="0"/>
              <a:t>Missouri Pilots Association St. Louis Chapter</a:t>
            </a:r>
          </a:p>
          <a:p>
            <a:r>
              <a:rPr lang="en-US" dirty="0" smtClean="0"/>
              <a:t>FAA Airmen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Career</a:t>
            </a:r>
            <a:endParaRPr lang="en-US" dirty="0"/>
          </a:p>
        </p:txBody>
      </p:sp>
      <p:pic>
        <p:nvPicPr>
          <p:cNvPr id="14338" name="Picture 2" descr="C:\Users\sjk\Desktop\JHW\MGS archive photos\MGS 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51282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jk\Desktop\JHW\MGS archive photos\MGS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96" y="2209800"/>
            <a:ext cx="3323713" cy="34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Career</a:t>
            </a:r>
            <a:endParaRPr lang="en-US" dirty="0"/>
          </a:p>
        </p:txBody>
      </p:sp>
      <p:pic>
        <p:nvPicPr>
          <p:cNvPr id="16386" name="Picture 2" descr="C:\Users\sjk\Desktop\JHW\MGS archive photos\MGS-2519.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572000" cy="36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jk\Desktop\JHW\MGS archive photos\tumbling creek cav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36168"/>
            <a:ext cx="4960684" cy="36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Early Career</a:t>
            </a:r>
            <a:endParaRPr lang="en-US" dirty="0"/>
          </a:p>
        </p:txBody>
      </p:sp>
      <p:pic>
        <p:nvPicPr>
          <p:cNvPr id="18434" name="Picture 2" descr="C:\Users\sjk\Desktop\JHW\QU6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038073"/>
            <a:ext cx="4610100" cy="566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Pilot</a:t>
            </a:r>
            <a:endParaRPr lang="en-US" dirty="0"/>
          </a:p>
        </p:txBody>
      </p:sp>
      <p:pic>
        <p:nvPicPr>
          <p:cNvPr id="19458" name="Picture 2" descr="C:\Users\sjk\Desktop\JHW\MGS archive photos\Jim the pilot in 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43000"/>
            <a:ext cx="5676900" cy="5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</a:t>
            </a:r>
            <a:endParaRPr lang="en-US" dirty="0"/>
          </a:p>
        </p:txBody>
      </p:sp>
      <p:pic>
        <p:nvPicPr>
          <p:cNvPr id="1026" name="Picture 2" descr="C:\Users\sjk\Desktop\JHW\Jim Lybia military career\Jim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550510" cy="49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Flights of Interest</a:t>
            </a:r>
            <a:endParaRPr lang="en-US" dirty="0"/>
          </a:p>
        </p:txBody>
      </p:sp>
      <p:pic>
        <p:nvPicPr>
          <p:cNvPr id="20482" name="Picture 2" descr="C:\Users\sjk\Desktop\JHW\Camera mount in plane photo 03-1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368088"/>
            <a:ext cx="7458075" cy="49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2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Flights of Interest Continued</a:t>
            </a:r>
            <a:endParaRPr lang="en-US" dirty="0"/>
          </a:p>
        </p:txBody>
      </p:sp>
      <p:pic>
        <p:nvPicPr>
          <p:cNvPr id="21506" name="Picture 2" descr="C:\Users\sjk\Desktop\JHW\Jim carousel slides\arial view from jim p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94588" cy="509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Flights of Interest Continued</a:t>
            </a:r>
            <a:endParaRPr lang="en-US" dirty="0"/>
          </a:p>
        </p:txBody>
      </p:sp>
      <p:pic>
        <p:nvPicPr>
          <p:cNvPr id="22530" name="Picture 2" descr="C:\Users\sjk\Desktop\JHW\Jim carousel slides\arial view with color infared fi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4255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Czechoslovakia</a:t>
            </a:r>
            <a:endParaRPr lang="en-US" dirty="0"/>
          </a:p>
        </p:txBody>
      </p:sp>
      <p:pic>
        <p:nvPicPr>
          <p:cNvPr id="23554" name="Picture 2" descr="C:\Users\sjk\Desktop\JHW\Jim Lybia military career\Prauge russian tanks 19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0" y="1295400"/>
            <a:ext cx="7902840" cy="537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5" name="AutoShape 2" descr="Image result for university of missouri columb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university of missouri columb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3" name="Picture 7" descr="Image result for university of missouri ro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97331"/>
            <a:ext cx="4800600" cy="25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95400"/>
            <a:ext cx="425115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7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AEG Kansas City, St. Louis, and UMR</a:t>
            </a:r>
            <a:endParaRPr lang="en-US" dirty="0"/>
          </a:p>
        </p:txBody>
      </p:sp>
      <p:sp>
        <p:nvSpPr>
          <p:cNvPr id="5" name="AutoShape 2" descr="Image result for association of environmental and engineering geologis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53706"/>
            <a:ext cx="4876800" cy="545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MGS Adds Engineering Geology</a:t>
            </a:r>
            <a:endParaRPr lang="en-US" dirty="0"/>
          </a:p>
        </p:txBody>
      </p:sp>
      <p:pic>
        <p:nvPicPr>
          <p:cNvPr id="24578" name="Picture 2" descr="C:\Users\sjk\Desktop\JHW\Pinkson dam failure\Pinkston afterfailure 05-1968 Hazardous dam ta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8745"/>
            <a:ext cx="7353300" cy="47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Superfund</a:t>
            </a:r>
            <a:endParaRPr lang="en-US" dirty="0"/>
          </a:p>
        </p:txBody>
      </p:sp>
      <p:pic>
        <p:nvPicPr>
          <p:cNvPr id="25602" name="Picture 2" descr="C:\Users\sjk\Desktop\JHW\McDowell site 1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523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Jim’s National Work</a:t>
            </a:r>
            <a:endParaRPr lang="en-US" dirty="0"/>
          </a:p>
        </p:txBody>
      </p:sp>
      <p:pic>
        <p:nvPicPr>
          <p:cNvPr id="26626" name="Picture 2" descr="C:\Users\sjk\Desktop\JHW\JH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8328"/>
            <a:ext cx="5715000" cy="51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ASBOG</a:t>
            </a:r>
            <a:endParaRPr lang="en-US" dirty="0"/>
          </a:p>
        </p:txBody>
      </p:sp>
      <p:pic>
        <p:nvPicPr>
          <p:cNvPr id="27650" name="Picture 2" descr="C:\Users\sjk\Desktop\JHW\MGS archive photos\jim with AIPG certific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5" y="1240896"/>
            <a:ext cx="7739855" cy="515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8" y="1514474"/>
            <a:ext cx="6392412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01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Professional Work as Division Director and State Geologist</a:t>
            </a:r>
            <a:endParaRPr lang="en-US" dirty="0"/>
          </a:p>
        </p:txBody>
      </p:sp>
      <p:pic>
        <p:nvPicPr>
          <p:cNvPr id="28675" name="Picture 3" descr="C:\Users\sjk\Desktop\JHW\Indian Rock Lake DD MAY 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0"/>
            <a:ext cx="5321300" cy="352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sjk\Desktop\JHW\JHWilliams director portr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967103" cy="45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Director and State Geologist 1986 - 2000</a:t>
            </a:r>
            <a:endParaRPr lang="en-US" sz="3500" dirty="0"/>
          </a:p>
        </p:txBody>
      </p:sp>
      <p:pic>
        <p:nvPicPr>
          <p:cNvPr id="29698" name="Picture 2" descr="C:\Users\sjk\Desktop\JHW\Jim carousel slides\Jim on loess hill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377109" cy="4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sjk\Desktop\JHW\MGS archive photos\Jim Williams 1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4953000" cy="29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2000 - 2010 (Semi-Retired)</a:t>
            </a:r>
            <a:endParaRPr lang="en-US" dirty="0"/>
          </a:p>
        </p:txBody>
      </p:sp>
      <p:pic>
        <p:nvPicPr>
          <p:cNvPr id="30722" name="Picture 2" descr="C:\Users\sjk\Desktop\JHW\Jim Marilyn at TaumSauk\JHW at TaumSauk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95400"/>
            <a:ext cx="39624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sjk\Desktop\JHW\MGS archive photos\jim with water gogg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9884"/>
            <a:ext cx="393483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 with Mimi and Glen</a:t>
            </a:r>
            <a:endParaRPr lang="en-US" dirty="0"/>
          </a:p>
        </p:txBody>
      </p:sp>
      <p:pic>
        <p:nvPicPr>
          <p:cNvPr id="31746" name="Picture 2" descr="C:\Users\sjk\Desktop\JHW\MGS archive photos\glen_mim_jim_aw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763000" cy="50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Honors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Phi Eta Sigma</a:t>
            </a:r>
          </a:p>
          <a:p>
            <a:r>
              <a:rPr lang="en-US" dirty="0" smtClean="0"/>
              <a:t>Gamma Alpha</a:t>
            </a:r>
          </a:p>
          <a:p>
            <a:r>
              <a:rPr lang="en-US" dirty="0" smtClean="0"/>
              <a:t>Sigma Xi</a:t>
            </a:r>
          </a:p>
          <a:p>
            <a:r>
              <a:rPr lang="en-US" dirty="0" smtClean="0"/>
              <a:t>Phi Kappa Phi</a:t>
            </a:r>
          </a:p>
          <a:p>
            <a:r>
              <a:rPr lang="en-US" dirty="0" smtClean="0"/>
              <a:t>Certificates of Appreciation, AEG 1975 &amp; 1979</a:t>
            </a:r>
          </a:p>
          <a:p>
            <a:r>
              <a:rPr lang="en-US" dirty="0" smtClean="0"/>
              <a:t>DNR Employee of the Year 1981</a:t>
            </a:r>
          </a:p>
          <a:p>
            <a:r>
              <a:rPr lang="en-US" dirty="0" smtClean="0"/>
              <a:t>AIPG Presidential Merit Award 1996</a:t>
            </a:r>
          </a:p>
          <a:p>
            <a:r>
              <a:rPr lang="en-US" dirty="0" smtClean="0"/>
              <a:t>John T. Galey Service Award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– Present </a:t>
            </a:r>
            <a:endParaRPr lang="en-US" dirty="0"/>
          </a:p>
        </p:txBody>
      </p:sp>
      <p:pic>
        <p:nvPicPr>
          <p:cNvPr id="32770" name="Picture 2" descr="C:\Users\sjk\Desktop\JHW\Jim and Maril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2537"/>
            <a:ext cx="3657600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sjk\Desktop\JHW\JWH AIP booth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28" y="1500141"/>
            <a:ext cx="3713307" cy="49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Military Service U.S. Air Force 1954-1959</a:t>
            </a:r>
            <a:endParaRPr lang="en-US" sz="3600" dirty="0"/>
          </a:p>
        </p:txBody>
      </p:sp>
      <p:pic>
        <p:nvPicPr>
          <p:cNvPr id="6" name="Picture 2" descr="C:\Users\sjk\Desktop\JHW\Jim Lybia military career\Jim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80027"/>
            <a:ext cx="4953000" cy="35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jk\Desktop\JHW\Jim Lybia military career\Jan-Feb 1957 Old lighthouse offshore from Tripoli harb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90" y="838200"/>
            <a:ext cx="5965910" cy="39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Military Service U.S. Air Force 1954-1959</a:t>
            </a:r>
            <a:endParaRPr lang="en-US" sz="3600" dirty="0"/>
          </a:p>
        </p:txBody>
      </p:sp>
      <p:pic>
        <p:nvPicPr>
          <p:cNvPr id="6" name="Picture 2" descr="C:\Users\sjk\Desktop\JHW\Jim Lybia military career\Jim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13017"/>
            <a:ext cx="4989338" cy="35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jk\Desktop\JHW\Jim Lybia military career\Jim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64" y="1066800"/>
            <a:ext cx="4103036" cy="29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Military Service U.S. Air Force 1954-1959</a:t>
            </a:r>
          </a:p>
        </p:txBody>
      </p:sp>
      <p:pic>
        <p:nvPicPr>
          <p:cNvPr id="8195" name="Picture 3" descr="C:\Users\sjk\Desktop\JHW\Jim Lybia military career\Jim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/>
          <a:stretch/>
        </p:blipFill>
        <p:spPr bwMode="auto">
          <a:xfrm>
            <a:off x="914400" y="1981200"/>
            <a:ext cx="7315200" cy="39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Military Service U.S. Air Force 1954-1959</a:t>
            </a:r>
          </a:p>
        </p:txBody>
      </p:sp>
      <p:pic>
        <p:nvPicPr>
          <p:cNvPr id="10242" name="Picture 2" descr="C:\Users\sjk\Desktop\JHW\Jim Lybia military career\Jim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315200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Military Service U.S. Air Force 1954-1959</a:t>
            </a:r>
          </a:p>
        </p:txBody>
      </p:sp>
      <p:pic>
        <p:nvPicPr>
          <p:cNvPr id="12290" name="Picture 2" descr="C:\Users\sjk\Desktop\JHW\Jim Lybia military career\Jim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8" y="1371600"/>
            <a:ext cx="3765722" cy="50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jk\Desktop\JHW\Jim Lybia military career\78' Belby tower Feb 1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68" y="1600200"/>
            <a:ext cx="3145918" cy="474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Military Service U.S. Air Force 1954-1959</a:t>
            </a:r>
          </a:p>
        </p:txBody>
      </p:sp>
      <p:pic>
        <p:nvPicPr>
          <p:cNvPr id="9218" name="Picture 2" descr="C:\Users\sjk\Desktop\JHW\Jim Lybia military career\Jim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9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8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209</Words>
  <Application>Microsoft Office PowerPoint</Application>
  <PresentationFormat>On-screen Show (4:3)</PresentationFormat>
  <Paragraphs>49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The Life and Times of  James Hadley Williams, Ph.D.</vt:lpstr>
      <vt:lpstr>Education</vt:lpstr>
      <vt:lpstr>Academic Honors</vt:lpstr>
      <vt:lpstr>Military Service U.S. Air Force 1954-1959</vt:lpstr>
      <vt:lpstr>Military Service U.S. Air Force 1954-1959</vt:lpstr>
      <vt:lpstr>Military Service U.S. Air Force 1954-1959</vt:lpstr>
      <vt:lpstr>Military Service U.S. Air Force 1954-1959</vt:lpstr>
      <vt:lpstr>Military Service U.S. Air Force 1954-1959</vt:lpstr>
      <vt:lpstr>Military Service U.S. Air Force 1954-1959</vt:lpstr>
      <vt:lpstr>Professional Organizations</vt:lpstr>
      <vt:lpstr>Early Career</vt:lpstr>
      <vt:lpstr>Early Career</vt:lpstr>
      <vt:lpstr>Early Career</vt:lpstr>
      <vt:lpstr>Pilot</vt:lpstr>
      <vt:lpstr>Pilot</vt:lpstr>
      <vt:lpstr>Flights of Interest</vt:lpstr>
      <vt:lpstr>Flights of Interest Continued</vt:lpstr>
      <vt:lpstr>Flights of Interest Continued</vt:lpstr>
      <vt:lpstr>Czechoslovakia</vt:lpstr>
      <vt:lpstr>AEG Kansas City, St. Louis, and UMR</vt:lpstr>
      <vt:lpstr>MGS Adds Engineering Geology</vt:lpstr>
      <vt:lpstr>Superfund</vt:lpstr>
      <vt:lpstr>Jim’s National Work</vt:lpstr>
      <vt:lpstr>ASBOG</vt:lpstr>
      <vt:lpstr>Registration</vt:lpstr>
      <vt:lpstr>Professional Work as Division Director and State Geologist</vt:lpstr>
      <vt:lpstr>Director and State Geologist 1986 - 2000</vt:lpstr>
      <vt:lpstr>2000 - 2010 (Semi-Retired)</vt:lpstr>
      <vt:lpstr>Jim with Mimi and Glen</vt:lpstr>
      <vt:lpstr>2010 – Present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Life and Times of James Hadley Williams, PhD</dc:title>
  <dc:creator>Stephanie J. Kline-Tissi</dc:creator>
  <cp:lastModifiedBy>Stephanie J. Kline-Tissi</cp:lastModifiedBy>
  <cp:revision>33</cp:revision>
  <dcterms:created xsi:type="dcterms:W3CDTF">2016-10-10T01:26:49Z</dcterms:created>
  <dcterms:modified xsi:type="dcterms:W3CDTF">2016-10-12T16:58:36Z</dcterms:modified>
</cp:coreProperties>
</file>